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5" r:id="rId4"/>
    <p:sldId id="263" r:id="rId5"/>
    <p:sldId id="264" r:id="rId6"/>
    <p:sldId id="261" r:id="rId7"/>
    <p:sldId id="260" r:id="rId8"/>
    <p:sldId id="259" r:id="rId9"/>
    <p:sldId id="266" r:id="rId10"/>
    <p:sldId id="262" r:id="rId11"/>
    <p:sldId id="258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5" autoAdjust="0"/>
    <p:restoredTop sz="94660"/>
  </p:normalViewPr>
  <p:slideViewPr>
    <p:cSldViewPr snapToGrid="0">
      <p:cViewPr>
        <p:scale>
          <a:sx n="100" d="100"/>
          <a:sy n="100" d="100"/>
        </p:scale>
        <p:origin x="2964" y="18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9C1E2-5FD1-43DC-BAB3-B75BCAC353E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8E559-FF1C-4AF6-957A-B1EDF8C261D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21770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komerční využití - ve velkém množství se musí řešit tlak a únikové tlakové ventily se musí kontrolovat každý rok pomocí dusíku, protože molekuly kyslíku jsou větší než molekuly vodíku nebo dusíku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kyslík - vodíkový generátor je kovový, může hrozit koroze - rozpustit do vody jedlou sodu namísto soli, protože sůl je korozivní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8E559-FF1C-4AF6-957A-B1EDF8C261DB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986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88E559-FF1C-4AF6-957A-B1EDF8C261DB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38816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6A5814-2A54-2AFB-E994-D27F5B152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25B4710-F44A-B405-A812-25C64AA581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3FE0C0-5A02-743B-ADFC-88AAB33A7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8637D53-3D28-EBD4-77EC-3CC8B8D7A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3AB5A02-385D-4E84-2286-59AE0AAD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4508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A60BD46-06FC-7B21-7A22-181E9D14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B51549D-DAD7-5FFE-F5A6-95115E186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F397AB9-D916-BBE7-96D6-2254750EA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0512AE5-7CAC-72AF-8FAF-097EBE6F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8AF0E9B-BB64-BF0F-D799-4014943D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5429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A3744D75-C7BD-BD66-55C2-C0EA1F178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F7D5FC0-172D-C360-0FB2-91B717080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6EA72D6-F5CF-2273-B6AC-06D6A33A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347AE25-8C68-21EF-CD7A-CA05C9A65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6604844-5BCD-4DDA-680D-8243B9C1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478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00E5EB5-69C7-EDD1-C751-25CC49841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69D6E0-E3FC-15DC-7DE5-5ADE61C8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77425CA-4C39-1BE7-C6B2-51244A93D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1695B25-DA0F-7E63-E176-A819F682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BE1E20A-E332-D221-A422-E1C992EC7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593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34CF4D1-AF0F-1106-0540-4E3747E1D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E7C6FF1-A9FC-9ABD-491D-AD957FAD9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B9591B1-B217-75E6-9442-65A6E445A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5AF5E8B-549F-C3F9-A07D-B72A6C6A1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B3AD2A7-67D9-F3A6-04C9-DA6E619B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40664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536017-EA3B-0B7E-C22C-6734EF40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C336358-2767-E1BD-D1B8-B596B5BC7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E406D416-D806-A291-F4E4-230714E3C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0687357-4E10-378C-5851-4D53EDE44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5F59CBC-B701-981F-4F85-BF1A8C462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3F4E427A-4DD6-8CA2-0567-7845AD3D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697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839C2D-E709-266E-E38D-386BF08D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FC29D5A-6852-3DE4-D9C7-4D652C1E7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8E06096A-0653-AB3F-3490-E2349CB23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EE338698-6DD1-4C35-99B7-5EA8AD9B66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E2966A1-D029-3B81-5203-708800EEF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ACE3B69-3136-DEF7-D4B8-BBAB46D1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63E5047-7641-E86C-8C11-3ED1A4C1F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2A7ABD7C-1372-0BB1-368D-5335C24A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38026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BD55C14-30D5-69F6-7847-B5D408A88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C1A2D95-57A5-2334-15E0-C5BFC850F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B2D787D-47F3-E938-D70C-D54394FD1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60861E41-C9EB-BC76-ED56-05EFC709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23398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B2C6F501-B20A-B267-AAD6-FB50BD35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5A44EE5E-8ED0-0E3D-CA3D-2301E9CD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72426139-D067-BAED-F54D-9766C2F9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9072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EEFFE76-6531-3016-618E-D6E4C919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5C2A078-BA0C-2979-3086-C2A842156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B41421F-C44A-8880-DE23-EB71A48DD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2968AE-B69A-D948-07BB-424647572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89A80C7-0576-D547-530A-A320E4EE1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823BC51-E984-A2C0-6E1A-852316B58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17087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B1BB85E-D427-648F-1F12-F33EA055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3F98631-353E-BEFB-0C06-47570BE3C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8CE2983-B8EB-09DB-930F-63CBC73AC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B9866040-B67D-3795-DB6B-C0C1B739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1816C1D-D92A-20DA-8F14-D7307D041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B15519-2190-8A56-8805-4A366779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12370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FFF7ED76-D3EC-6FCD-1D9D-808C9617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C31922D-BB3A-1540-5D73-1B3F9B27A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0B170FF-A078-8F1E-3AC1-CCBF68162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DB7EDC-3A3B-4033-A931-18082E637C7B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BE6490D-844B-299C-54A9-472BD48D8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F1D533A-687D-DD68-B47D-20C505218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612B45-A525-4D5A-8EBB-6AF99B2C8679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2240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91DF9589-DDBC-C532-2816-B7C3BE6B54DC}"/>
              </a:ext>
            </a:extLst>
          </p:cNvPr>
          <p:cNvSpPr/>
          <p:nvPr/>
        </p:nvSpPr>
        <p:spPr>
          <a:xfrm rot="20660914">
            <a:off x="-4221014" y="-2685161"/>
            <a:ext cx="1689676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EF1479B-EBA4-A3C5-6B32-41674FDA25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Projekt</a:t>
            </a:r>
            <a:br>
              <a:rPr lang="cs-CZ" dirty="0"/>
            </a:br>
            <a:r>
              <a:rPr lang="cs-CZ" dirty="0"/>
              <a:t>Bubbles4Life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76E177E-18A0-C4F3-4B88-6D2D2C977B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err="1"/>
              <a:t>Kybernauti</a:t>
            </a:r>
            <a:r>
              <a:rPr lang="cs-CZ" dirty="0"/>
              <a:t> B</a:t>
            </a:r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057F0665-F3E3-B8A8-A18A-F828B83DE4A1}"/>
              </a:ext>
            </a:extLst>
          </p:cNvPr>
          <p:cNvSpPr/>
          <p:nvPr/>
        </p:nvSpPr>
        <p:spPr>
          <a:xfrm rot="20660914">
            <a:off x="-14765189" y="4115689"/>
            <a:ext cx="1689676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098" name="Picture 2" descr="Představení loga - Vizuální styl VŠB-TUO">
            <a:extLst>
              <a:ext uri="{FF2B5EF4-FFF2-40B4-BE49-F238E27FC236}">
                <a16:creationId xmlns:a16="http://schemas.microsoft.com/office/drawing/2014/main" id="{FFBD0D61-6586-5EEF-CA20-91EC5C4ED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25" y="6426101"/>
            <a:ext cx="400050" cy="39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089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AD0FC-1E15-A88D-B907-74BEDF6DC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E269D993-2E57-FB5D-F720-314B9DDFC146}"/>
              </a:ext>
            </a:extLst>
          </p:cNvPr>
          <p:cNvSpPr/>
          <p:nvPr/>
        </p:nvSpPr>
        <p:spPr>
          <a:xfrm rot="21043820">
            <a:off x="-3986440" y="-2434442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15C1A0E-8851-CC5C-D932-31492A23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Naše výsledky a plány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D8B27F-4630-76BE-E5CD-519630805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085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Regulace snímaných veličin, E</a:t>
            </a:r>
            <a:r>
              <a:rPr lang="cs-CZ" sz="2400" dirty="0">
                <a:highlight>
                  <a:srgbClr val="FFFF00"/>
                </a:highlight>
              </a:rPr>
              <a:t>XCEL</a:t>
            </a:r>
            <a:endParaRPr lang="cs-CZ" sz="2000" dirty="0">
              <a:highlight>
                <a:srgbClr val="FFFF00"/>
              </a:highlight>
            </a:endParaRPr>
          </a:p>
          <a:p>
            <a:pPr lvl="1"/>
            <a:r>
              <a:rPr lang="cs-CZ" sz="2000" dirty="0"/>
              <a:t>Měření vlivu bublání vzduchu na kvalitu stojaté vody</a:t>
            </a:r>
          </a:p>
          <a:p>
            <a:pPr lvl="1"/>
            <a:r>
              <a:rPr lang="cs-CZ" sz="2000" dirty="0"/>
              <a:t>Měření vlivu CO</a:t>
            </a:r>
            <a:r>
              <a:rPr lang="cs-CZ" sz="2000" baseline="-25000" dirty="0"/>
              <a:t>2</a:t>
            </a:r>
            <a:r>
              <a:rPr lang="cs-CZ" sz="2000" dirty="0"/>
              <a:t> a O</a:t>
            </a:r>
            <a:r>
              <a:rPr lang="cs-CZ" sz="2000" baseline="-25000" dirty="0"/>
              <a:t>3</a:t>
            </a:r>
            <a:r>
              <a:rPr lang="cs-CZ" sz="2000" dirty="0"/>
              <a:t> na kvalitu stojaté vody</a:t>
            </a:r>
          </a:p>
          <a:p>
            <a:pPr lvl="1"/>
            <a:endParaRPr lang="cs-CZ" sz="2000" dirty="0"/>
          </a:p>
          <a:p>
            <a:r>
              <a:rPr lang="cs-CZ" sz="2400" dirty="0"/>
              <a:t>Experiment s elektrolyzérem</a:t>
            </a:r>
          </a:p>
          <a:p>
            <a:pPr lvl="1"/>
            <a:r>
              <a:rPr lang="cs-CZ" sz="2000" dirty="0"/>
              <a:t>Měření vlivu H</a:t>
            </a:r>
            <a:r>
              <a:rPr lang="cs-CZ" sz="2000" baseline="-25000" dirty="0"/>
              <a:t>2</a:t>
            </a:r>
            <a:r>
              <a:rPr lang="cs-CZ" sz="2000" dirty="0"/>
              <a:t> na kvalitu stojaté vody</a:t>
            </a:r>
          </a:p>
          <a:p>
            <a:pPr lvl="1"/>
            <a:r>
              <a:rPr lang="cs-CZ" sz="2000" dirty="0"/>
              <a:t>Experiment v bezpečném větraném prostředí</a:t>
            </a:r>
          </a:p>
          <a:p>
            <a:pPr lvl="1"/>
            <a:r>
              <a:rPr lang="cs-CZ" sz="2000" dirty="0"/>
              <a:t>Během vegetační doby vodních rostlin (jaro až podzim)</a:t>
            </a:r>
          </a:p>
          <a:p>
            <a:pPr lvl="1"/>
            <a:endParaRPr lang="cs-CZ" dirty="0"/>
          </a:p>
          <a:p>
            <a:endParaRPr lang="cs-CZ" dirty="0"/>
          </a:p>
          <a:p>
            <a:pPr lvl="1"/>
            <a:endParaRPr lang="cs-CZ" dirty="0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18906175-849F-91CF-A7BE-8C66185D69A7}"/>
              </a:ext>
            </a:extLst>
          </p:cNvPr>
          <p:cNvSpPr txBox="1"/>
          <p:nvPr/>
        </p:nvSpPr>
        <p:spPr>
          <a:xfrm rot="3227542">
            <a:off x="8667751" y="2720903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Excel tabulka</a:t>
            </a:r>
          </a:p>
        </p:txBody>
      </p:sp>
      <p:sp>
        <p:nvSpPr>
          <p:cNvPr id="9" name="Zástupný obsah 2">
            <a:extLst>
              <a:ext uri="{FF2B5EF4-FFF2-40B4-BE49-F238E27FC236}">
                <a16:creationId xmlns:a16="http://schemas.microsoft.com/office/drawing/2014/main" id="{C187338E-7961-F657-DEAD-9D1A0631CC0B}"/>
              </a:ext>
            </a:extLst>
          </p:cNvPr>
          <p:cNvSpPr txBox="1">
            <a:spLocks/>
          </p:cNvSpPr>
          <p:nvPr/>
        </p:nvSpPr>
        <p:spPr>
          <a:xfrm>
            <a:off x="3552825" y="90884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1800">
                <a:solidFill>
                  <a:srgbClr val="212529"/>
                </a:solidFill>
                <a:latin typeface="Open Sans" panose="020F0502020204030204" pitchFamily="34" charset="0"/>
              </a:rPr>
              <a:t>Kybernauti B z VŠB</a:t>
            </a:r>
          </a:p>
          <a:p>
            <a:endParaRPr lang="cs-CZ" dirty="0"/>
          </a:p>
        </p:txBody>
      </p:sp>
      <p:sp>
        <p:nvSpPr>
          <p:cNvPr id="10" name="Nadpis 1">
            <a:extLst>
              <a:ext uri="{FF2B5EF4-FFF2-40B4-BE49-F238E27FC236}">
                <a16:creationId xmlns:a16="http://schemas.microsoft.com/office/drawing/2014/main" id="{B83D0483-2174-55A1-356D-8F9CE22BB35A}"/>
              </a:ext>
            </a:extLst>
          </p:cNvPr>
          <p:cNvSpPr txBox="1">
            <a:spLocks/>
          </p:cNvSpPr>
          <p:nvPr/>
        </p:nvSpPr>
        <p:spPr>
          <a:xfrm>
            <a:off x="2619375" y="649287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/>
              <a:t>Děkujeme za pozornost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010572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5762009F-6D61-7DCA-9624-EFEBF643BEC1}"/>
              </a:ext>
            </a:extLst>
          </p:cNvPr>
          <p:cNvSpPr/>
          <p:nvPr/>
        </p:nvSpPr>
        <p:spPr>
          <a:xfrm rot="21188580">
            <a:off x="-3994803" y="-3114020"/>
            <a:ext cx="16438591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BDAFAB8-F658-F7B9-8843-39793E4A6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3512" y="-1193800"/>
            <a:ext cx="9144000" cy="2387600"/>
          </a:xfrm>
        </p:spPr>
        <p:txBody>
          <a:bodyPr/>
          <a:lstStyle/>
          <a:p>
            <a:r>
              <a:rPr lang="cs-CZ" dirty="0"/>
              <a:t>Děkujeme za pozornost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5646123-B4C3-F9E5-8D5A-D8AE8A190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512" y="1267630"/>
            <a:ext cx="9144000" cy="1655762"/>
          </a:xfrm>
        </p:spPr>
        <p:txBody>
          <a:bodyPr/>
          <a:lstStyle/>
          <a:p>
            <a:r>
              <a:rPr lang="cs-CZ" sz="1800" b="0" i="0" dirty="0" err="1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Kybernauti</a:t>
            </a:r>
            <a:r>
              <a:rPr lang="cs-CZ" sz="1800" b="0" i="0" dirty="0">
                <a:solidFill>
                  <a:srgbClr val="212529"/>
                </a:solidFill>
                <a:effectLst/>
                <a:latin typeface="Open Sans" panose="020F0502020204030204" pitchFamily="34" charset="0"/>
              </a:rPr>
              <a:t> B z VŠB</a:t>
            </a:r>
          </a:p>
          <a:p>
            <a:endParaRPr lang="cs-CZ" dirty="0"/>
          </a:p>
        </p:txBody>
      </p:sp>
      <p:sp>
        <p:nvSpPr>
          <p:cNvPr id="5" name="Obdélník 4">
            <a:extLst>
              <a:ext uri="{FF2B5EF4-FFF2-40B4-BE49-F238E27FC236}">
                <a16:creationId xmlns:a16="http://schemas.microsoft.com/office/drawing/2014/main" id="{F379D27E-70DD-7BEB-5492-78E5753D1541}"/>
              </a:ext>
            </a:extLst>
          </p:cNvPr>
          <p:cNvSpPr/>
          <p:nvPr/>
        </p:nvSpPr>
        <p:spPr>
          <a:xfrm>
            <a:off x="1581149" y="1790298"/>
            <a:ext cx="8848725" cy="466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48814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>
            <a:extLst>
              <a:ext uri="{FF2B5EF4-FFF2-40B4-BE49-F238E27FC236}">
                <a16:creationId xmlns:a16="http://schemas.microsoft.com/office/drawing/2014/main" id="{36E13A84-6523-404F-EBC6-F38CB16218A3}"/>
              </a:ext>
            </a:extLst>
          </p:cNvPr>
          <p:cNvSpPr/>
          <p:nvPr/>
        </p:nvSpPr>
        <p:spPr>
          <a:xfrm rot="20660914">
            <a:off x="-9307363" y="1110051"/>
            <a:ext cx="1689676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" name="Obdélník 3">
            <a:extLst>
              <a:ext uri="{FF2B5EF4-FFF2-40B4-BE49-F238E27FC236}">
                <a16:creationId xmlns:a16="http://schemas.microsoft.com/office/drawing/2014/main" id="{39D02446-3139-52D0-2380-F11A6E8DF98A}"/>
              </a:ext>
            </a:extLst>
          </p:cNvPr>
          <p:cNvSpPr/>
          <p:nvPr/>
        </p:nvSpPr>
        <p:spPr>
          <a:xfrm rot="20660914">
            <a:off x="6595836" y="-4899546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38E3CF0-C6A0-2D8E-04F4-505E6BA77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Náš projekt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CB61B84-153F-8B27-67D2-676DA89CE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495425"/>
            <a:ext cx="6305550" cy="2409825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</a:pPr>
            <a:r>
              <a:rPr lang="cs-CZ" dirty="0"/>
              <a:t>Můžou mít některé plyny (mimo kyslík) pozitivní vliv na vodní organismy?</a:t>
            </a:r>
          </a:p>
          <a:p>
            <a:pPr lvl="1">
              <a:lnSpc>
                <a:spcPct val="120000"/>
              </a:lnSpc>
            </a:pPr>
            <a:r>
              <a:rPr lang="cs-CZ" dirty="0"/>
              <a:t>Šel by tento projekt uskutečnit v mořích a oceánech?</a:t>
            </a: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1D2D7550-8C74-963F-0E14-B1CF28C6BCAA}"/>
              </a:ext>
            </a:extLst>
          </p:cNvPr>
          <p:cNvSpPr txBox="1"/>
          <p:nvPr/>
        </p:nvSpPr>
        <p:spPr>
          <a:xfrm>
            <a:off x="8398904" y="1527175"/>
            <a:ext cx="311682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1800" dirty="0"/>
              <a:t>Jak nás to napadlo: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800" dirty="0"/>
              <a:t>Naše původní myšlenka byla vyrábět kyslík pomocí elektrolýzy, aby potápěči vydrželi déle pod vodou za pomocí generátoru vodíku (elektrolyzér), který vyrábí zároveň kyslík i vodík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1800" dirty="0"/>
              <a:t>Na dalším kroužku nás napadlo, že by bylo lepší dopovat stojatou vodu vodíkem pro rychlejší regeneraci a růst, tak aby to </a:t>
            </a:r>
            <a:r>
              <a:rPr lang="cs-CZ" dirty="0"/>
              <a:t>šlo </a:t>
            </a:r>
            <a:r>
              <a:rPr lang="cs-CZ" sz="1800" dirty="0"/>
              <a:t>v praxi vyzkoušet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95E28E8E-A11B-D148-A243-07CE1C54A540}"/>
              </a:ext>
            </a:extLst>
          </p:cNvPr>
          <p:cNvSpPr txBox="1"/>
          <p:nvPr/>
        </p:nvSpPr>
        <p:spPr>
          <a:xfrm>
            <a:off x="1427186" y="3992584"/>
            <a:ext cx="5678464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cs-CZ" dirty="0"/>
              <a:t>Náš experiment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dirty="0"/>
              <a:t>Vyzkoušet jaký má vliv probublání vzduchu a jiných plynů na kvalitu vody.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dirty="0"/>
              <a:t>Tímto způsobem bychom chtěli zlepšit kvalitu života sladkovodních živočichů a rostlin.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dirty="0"/>
              <a:t>Chceme vyzkoušet probublávat: H</a:t>
            </a:r>
            <a:r>
              <a:rPr lang="cs-CZ" sz="1600" baseline="-25000" dirty="0"/>
              <a:t>2</a:t>
            </a:r>
            <a:r>
              <a:rPr lang="cs-CZ" dirty="0"/>
              <a:t>, vzduchem, </a:t>
            </a:r>
            <a:r>
              <a:rPr lang="cs-CZ" sz="2000" dirty="0"/>
              <a:t>CO</a:t>
            </a:r>
            <a:r>
              <a:rPr lang="cs-CZ" sz="2000" baseline="-25000" dirty="0"/>
              <a:t>2</a:t>
            </a:r>
            <a:r>
              <a:rPr lang="cs-CZ" sz="2000" dirty="0"/>
              <a:t> a O</a:t>
            </a:r>
            <a:r>
              <a:rPr lang="cs-CZ" sz="2000" baseline="-25000" dirty="0"/>
              <a:t>3</a:t>
            </a:r>
            <a:r>
              <a:rPr lang="cs-CZ" sz="2000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cs-CZ" dirty="0"/>
              <a:t>Kvalitu vody kontrolujeme pomocí senzorů</a:t>
            </a:r>
          </a:p>
        </p:txBody>
      </p:sp>
    </p:spTree>
    <p:extLst>
      <p:ext uri="{BB962C8B-B14F-4D97-AF65-F5344CB8AC3E}">
        <p14:creationId xmlns:p14="http://schemas.microsoft.com/office/powerpoint/2010/main" val="2071310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BF97F-B543-5036-CC83-CF586604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94096E7D-EB06-5187-775E-FB8297DED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-297657"/>
            <a:ext cx="10344150" cy="775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493F22E2-EF40-5F44-53D4-30E24A7AE34E}"/>
              </a:ext>
            </a:extLst>
          </p:cNvPr>
          <p:cNvSpPr/>
          <p:nvPr/>
        </p:nvSpPr>
        <p:spPr>
          <a:xfrm rot="414160">
            <a:off x="-4948466" y="-784748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7A1872C-09EB-4BDD-EE77-40047C839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Naše příprava na projekt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7128905-C2FA-B0AB-53A5-14E0DBCD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6325" cy="4351338"/>
          </a:xfrm>
        </p:spPr>
        <p:txBody>
          <a:bodyPr>
            <a:normAutofit/>
          </a:bodyPr>
          <a:lstStyle/>
          <a:p>
            <a:pPr lvl="1"/>
            <a:r>
              <a:rPr lang="cs-CZ" dirty="0"/>
              <a:t>Výběr a pořízení senzorů</a:t>
            </a:r>
          </a:p>
          <a:p>
            <a:pPr lvl="1"/>
            <a:endParaRPr lang="cs-CZ" dirty="0"/>
          </a:p>
          <a:p>
            <a:pPr lvl="1"/>
            <a:r>
              <a:rPr lang="cs-CZ" dirty="0"/>
              <a:t>Konzultace s odborníky</a:t>
            </a:r>
          </a:p>
          <a:p>
            <a:pPr lvl="1"/>
            <a:endParaRPr lang="cs-CZ" dirty="0"/>
          </a:p>
          <a:p>
            <a:pPr lvl="1"/>
            <a:r>
              <a:rPr lang="cs-CZ" dirty="0"/>
              <a:t>Zajištění vhodného prostředí pro experiment</a:t>
            </a:r>
          </a:p>
        </p:txBody>
      </p:sp>
      <p:sp>
        <p:nvSpPr>
          <p:cNvPr id="5" name="AutoShape 2" descr="Obrázek">
            <a:extLst>
              <a:ext uri="{FF2B5EF4-FFF2-40B4-BE49-F238E27FC236}">
                <a16:creationId xmlns:a16="http://schemas.microsoft.com/office/drawing/2014/main" id="{232F8D7F-3F2E-A2E8-9241-1DB90DACAF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6" name="AutoShape 4" descr="Obrázek">
            <a:extLst>
              <a:ext uri="{FF2B5EF4-FFF2-40B4-BE49-F238E27FC236}">
                <a16:creationId xmlns:a16="http://schemas.microsoft.com/office/drawing/2014/main" id="{2FB54198-18DE-D03D-CD2D-D83B791464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sp>
        <p:nvSpPr>
          <p:cNvPr id="7" name="Obdélník 6">
            <a:extLst>
              <a:ext uri="{FF2B5EF4-FFF2-40B4-BE49-F238E27FC236}">
                <a16:creationId xmlns:a16="http://schemas.microsoft.com/office/drawing/2014/main" id="{440E7F2D-9767-B68E-7ADE-DD76362A68E6}"/>
              </a:ext>
            </a:extLst>
          </p:cNvPr>
          <p:cNvSpPr/>
          <p:nvPr/>
        </p:nvSpPr>
        <p:spPr>
          <a:xfrm rot="20660914">
            <a:off x="-16927363" y="3605600"/>
            <a:ext cx="1689676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6942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0288C-4846-4A4F-BC3D-95D1BAE8F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>
            <a:extLst>
              <a:ext uri="{FF2B5EF4-FFF2-40B4-BE49-F238E27FC236}">
                <a16:creationId xmlns:a16="http://schemas.microsoft.com/office/drawing/2014/main" id="{79746EA8-3BF3-4778-6126-02A0FF33C2AE}"/>
              </a:ext>
            </a:extLst>
          </p:cNvPr>
          <p:cNvSpPr/>
          <p:nvPr/>
        </p:nvSpPr>
        <p:spPr>
          <a:xfrm rot="1673861">
            <a:off x="-3132086" y="-2977481"/>
            <a:ext cx="16884152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5F652C4-D271-6E05-9F62-1A3042256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Jaké prostředí potřebují vodní rostliny a živočichové?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FD9E34-1AEB-6864-82C3-C68A510BA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7975" cy="4351338"/>
          </a:xfrm>
        </p:spPr>
        <p:txBody>
          <a:bodyPr>
            <a:normAutofit fontScale="77500" lnSpcReduction="20000"/>
          </a:bodyPr>
          <a:lstStyle/>
          <a:p>
            <a:pPr marL="457200" lvl="1" indent="0">
              <a:buNone/>
            </a:pPr>
            <a:r>
              <a:rPr lang="cs-CZ" dirty="0"/>
              <a:t>Konzultace s odborníkem </a:t>
            </a:r>
          </a:p>
          <a:p>
            <a:pPr marL="914400" lvl="2" indent="0">
              <a:buNone/>
            </a:pPr>
            <a:r>
              <a:rPr lang="cs-CZ" b="1" dirty="0"/>
              <a:t>Mgr. Petr Pyszko, Ph.D. </a:t>
            </a:r>
          </a:p>
          <a:p>
            <a:pPr lvl="2"/>
            <a:r>
              <a:rPr lang="cs-CZ" dirty="0"/>
              <a:t>výzkumný pracovník</a:t>
            </a:r>
          </a:p>
          <a:p>
            <a:pPr lvl="2"/>
            <a:r>
              <a:rPr lang="cs-CZ" dirty="0"/>
              <a:t>Ostravská univerzita, Přírodovědecká fakulta, Environmentální centrum ENC</a:t>
            </a:r>
          </a:p>
          <a:p>
            <a:pPr marL="457200" lvl="1" indent="0">
              <a:buNone/>
            </a:pPr>
            <a:endParaRPr lang="cs-CZ" dirty="0"/>
          </a:p>
          <a:p>
            <a:pPr marL="457200" lvl="1" indent="0">
              <a:buNone/>
            </a:pPr>
            <a:r>
              <a:rPr lang="cs-CZ" dirty="0"/>
              <a:t>Zásadní informace:</a:t>
            </a:r>
          </a:p>
          <a:p>
            <a:r>
              <a:rPr lang="cs-CZ" sz="2000" b="1" dirty="0"/>
              <a:t>Vodík</a:t>
            </a:r>
          </a:p>
          <a:p>
            <a:pPr lvl="1"/>
            <a:r>
              <a:rPr lang="cs-CZ" sz="1600" dirty="0"/>
              <a:t>   vliv – zlepšení kvality vody odstraněním amoniaku a oxidů dusíku</a:t>
            </a:r>
          </a:p>
          <a:p>
            <a:r>
              <a:rPr lang="cs-CZ" sz="2000" b="1" dirty="0"/>
              <a:t>Oxid</a:t>
            </a:r>
            <a:r>
              <a:rPr lang="cs-CZ" sz="2000" dirty="0"/>
              <a:t> </a:t>
            </a:r>
            <a:r>
              <a:rPr lang="cs-CZ" sz="2000" b="1" dirty="0"/>
              <a:t>uhličitý</a:t>
            </a:r>
          </a:p>
          <a:p>
            <a:pPr lvl="1"/>
            <a:r>
              <a:rPr lang="cs-CZ" sz="1600" dirty="0"/>
              <a:t> vliv – okyselení vody</a:t>
            </a:r>
          </a:p>
          <a:p>
            <a:r>
              <a:rPr lang="cs-CZ" sz="2000" b="1" dirty="0"/>
              <a:t>Ozón</a:t>
            </a:r>
          </a:p>
          <a:p>
            <a:pPr lvl="1"/>
            <a:r>
              <a:rPr lang="cs-CZ" sz="1700" dirty="0"/>
              <a:t>vliv – oxidace organických látek, zlepšení kvality vody její dezinfekcí</a:t>
            </a:r>
          </a:p>
          <a:p>
            <a:r>
              <a:rPr lang="cs-CZ" sz="2000" b="1" dirty="0"/>
              <a:t>Metan</a:t>
            </a:r>
          </a:p>
          <a:p>
            <a:pPr lvl="1"/>
            <a:r>
              <a:rPr lang="cs-CZ" sz="1600" dirty="0"/>
              <a:t>  vliv – nízká dostupnost kyslíku, okyselení vody</a:t>
            </a:r>
          </a:p>
          <a:p>
            <a:r>
              <a:rPr lang="cs-CZ" sz="2000" b="1" dirty="0"/>
              <a:t>Eutrofizace vody</a:t>
            </a:r>
          </a:p>
          <a:p>
            <a:pPr lvl="1"/>
            <a:r>
              <a:rPr lang="cs-CZ" sz="1600" dirty="0"/>
              <a:t>proces obohacování vod o živiny, zejména dusík a fosfor</a:t>
            </a:r>
          </a:p>
          <a:p>
            <a:pPr lvl="2"/>
            <a:endParaRPr lang="cs-CZ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9F19451-98B2-6B54-0002-1EE22C3CB2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" t="16377" r="17754" b="9347"/>
          <a:stretch/>
        </p:blipFill>
        <p:spPr bwMode="auto">
          <a:xfrm>
            <a:off x="7162800" y="2523076"/>
            <a:ext cx="4695825" cy="341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177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3D720-64A0-93D9-C802-960864868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95843DF6-A683-76EF-EB4B-0AAB2AC2B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-1111156"/>
            <a:ext cx="5704165" cy="427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D22752-7AE6-6B49-77D0-1E5522D05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66" y="2640012"/>
            <a:ext cx="5623984" cy="42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D7D2ABC7-65AF-2AF9-0552-1C23DD095BD7}"/>
              </a:ext>
            </a:extLst>
          </p:cNvPr>
          <p:cNvSpPr/>
          <p:nvPr/>
        </p:nvSpPr>
        <p:spPr>
          <a:xfrm rot="21385259">
            <a:off x="-4308434" y="-956198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8F20221-9975-8B21-3CC9-F030CAA9D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Můžeme použít vodík?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690C690-A381-1887-A020-7A65ACDF9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6425" cy="4351338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cs-CZ" dirty="0"/>
              <a:t>Konzultace s odborníkem </a:t>
            </a:r>
          </a:p>
          <a:p>
            <a:pPr marL="914400" lvl="2" indent="0">
              <a:buNone/>
            </a:pPr>
            <a:r>
              <a:rPr lang="cs-CZ" b="1" dirty="0"/>
              <a:t>Ing. </a:t>
            </a:r>
            <a:r>
              <a:rPr lang="cs-CZ" b="1" dirty="0" err="1"/>
              <a:t>Kedroň</a:t>
            </a:r>
            <a:r>
              <a:rPr lang="cs-CZ" b="1" dirty="0"/>
              <a:t> Pavel </a:t>
            </a:r>
          </a:p>
          <a:p>
            <a:pPr lvl="2"/>
            <a:r>
              <a:rPr lang="cs-CZ" dirty="0"/>
              <a:t>výzkumný pracovník s více než 20 lety praxe práce s vodíkem</a:t>
            </a:r>
          </a:p>
          <a:p>
            <a:pPr lvl="2"/>
            <a:r>
              <a:rPr lang="cs-CZ" dirty="0"/>
              <a:t>Vysoká škola báňská – Technická univerzita Ostrava, Centrum energetických a environmentálních technologií</a:t>
            </a:r>
          </a:p>
          <a:p>
            <a:pPr lvl="2"/>
            <a:endParaRPr lang="cs-CZ" dirty="0"/>
          </a:p>
          <a:p>
            <a:pPr lvl="1"/>
            <a:r>
              <a:rPr lang="cs-CZ" dirty="0"/>
              <a:t>Zásadní informace:</a:t>
            </a:r>
          </a:p>
          <a:p>
            <a:pPr lvl="1"/>
            <a:r>
              <a:rPr lang="cs-CZ" b="0" i="0" dirty="0">
                <a:solidFill>
                  <a:srgbClr val="1F1F1F"/>
                </a:solidFill>
                <a:effectLst/>
                <a:latin typeface="Google Sans"/>
              </a:rPr>
              <a:t>Brownův plyn (HHO) </a:t>
            </a:r>
            <a:r>
              <a:rPr lang="cs-CZ" dirty="0"/>
              <a:t>- pokud bude vliv na </a:t>
            </a:r>
            <a:r>
              <a:rPr lang="cs-CZ" dirty="0" err="1"/>
              <a:t>řasokouli</a:t>
            </a:r>
            <a:r>
              <a:rPr lang="cs-CZ" dirty="0"/>
              <a:t>, nevíme, který plyn to způsobil</a:t>
            </a:r>
          </a:p>
          <a:p>
            <a:pPr lvl="1"/>
            <a:r>
              <a:rPr lang="cs-CZ" dirty="0"/>
              <a:t>ne všechen vodík se musí do vody rozpustit a může unikat</a:t>
            </a:r>
          </a:p>
          <a:p>
            <a:pPr lvl="1"/>
            <a:r>
              <a:rPr lang="cs-CZ" dirty="0"/>
              <a:t>je velice těžké uvěznit vodík</a:t>
            </a:r>
          </a:p>
          <a:p>
            <a:pPr lvl="1"/>
            <a:r>
              <a:rPr lang="cs-CZ" dirty="0"/>
              <a:t>tvoří se zároveň chlór, který může dělat </a:t>
            </a:r>
            <a:r>
              <a:rPr lang="cs-CZ" dirty="0" err="1"/>
              <a:t>řasokoulím</a:t>
            </a:r>
            <a:r>
              <a:rPr lang="cs-CZ" dirty="0"/>
              <a:t> problém -&gt; plánujeme vyřešit pomocí filtru - aktivní uhlí</a:t>
            </a:r>
          </a:p>
          <a:p>
            <a:pPr lvl="1"/>
            <a:r>
              <a:rPr lang="cs-CZ" dirty="0"/>
              <a:t>bezpečnost - vodík + kyslík -&gt; velice reaktivní, může hrozit výbuch</a:t>
            </a:r>
          </a:p>
        </p:txBody>
      </p:sp>
      <p:sp>
        <p:nvSpPr>
          <p:cNvPr id="5" name="AutoShape 2" descr="Obrázek">
            <a:extLst>
              <a:ext uri="{FF2B5EF4-FFF2-40B4-BE49-F238E27FC236}">
                <a16:creationId xmlns:a16="http://schemas.microsoft.com/office/drawing/2014/main" id="{12F9C002-B9BE-1316-A20F-982CA383B1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3053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9F6F2-88A4-72CE-BF7A-2FACC530E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98AB54A6-C71A-7623-A822-A25749B6C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DC1248A2-13D0-1C40-8EAD-C7A92670E362}"/>
              </a:ext>
            </a:extLst>
          </p:cNvPr>
          <p:cNvSpPr/>
          <p:nvPr/>
        </p:nvSpPr>
        <p:spPr>
          <a:xfrm rot="498207">
            <a:off x="-4732260" y="-1641997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1328277-557B-7F45-5985-51DCA933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snímáme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5F80672-D878-26B0-3C54-4485BD5A4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3550" cy="4351338"/>
          </a:xfrm>
        </p:spPr>
        <p:txBody>
          <a:bodyPr>
            <a:normAutofit fontScale="85000" lnSpcReduction="10000"/>
          </a:bodyPr>
          <a:lstStyle/>
          <a:p>
            <a:r>
              <a:rPr lang="cs-CZ" sz="2400" dirty="0"/>
              <a:t>Snímání ORP</a:t>
            </a:r>
          </a:p>
          <a:p>
            <a:pPr lvl="1"/>
            <a:r>
              <a:rPr lang="cs-CZ" sz="2000" dirty="0"/>
              <a:t>ORP-101 sonda pro měření kvality vody</a:t>
            </a:r>
          </a:p>
          <a:p>
            <a:pPr lvl="1"/>
            <a:r>
              <a:rPr lang="it-IT" sz="2000" dirty="0"/>
              <a:t>Měřící modul pro ORP sondu</a:t>
            </a:r>
            <a:endParaRPr lang="cs-CZ" sz="2000" dirty="0"/>
          </a:p>
          <a:p>
            <a:pPr lvl="1"/>
            <a:r>
              <a:rPr lang="pl-PL" sz="2000" dirty="0"/>
              <a:t>v rozsahu -1999mV až 1999mV s přesností ±10mV</a:t>
            </a:r>
            <a:endParaRPr lang="cs-CZ" sz="2000" dirty="0"/>
          </a:p>
          <a:p>
            <a:r>
              <a:rPr lang="cs-CZ" sz="2400" dirty="0"/>
              <a:t>Snímání rozpuštěných pevných látek</a:t>
            </a:r>
          </a:p>
          <a:p>
            <a:pPr lvl="1"/>
            <a:r>
              <a:rPr lang="cs-CZ" sz="2000" dirty="0"/>
              <a:t>Čidlo rozpuštěných pevných látek ve vodě TDS</a:t>
            </a:r>
          </a:p>
          <a:p>
            <a:r>
              <a:rPr lang="cs-CZ" sz="2400" dirty="0"/>
              <a:t>Snímání pH </a:t>
            </a:r>
          </a:p>
          <a:p>
            <a:pPr lvl="1"/>
            <a:r>
              <a:rPr lang="it-IT" sz="2000" dirty="0"/>
              <a:t>DIY MORE Sonda E201 pro měření </a:t>
            </a:r>
            <a:r>
              <a:rPr lang="cs-CZ" sz="2000" dirty="0"/>
              <a:t>p</a:t>
            </a:r>
            <a:r>
              <a:rPr lang="it-IT" sz="2000" dirty="0"/>
              <a:t>H</a:t>
            </a:r>
            <a:endParaRPr lang="cs-CZ" sz="2000" dirty="0"/>
          </a:p>
          <a:p>
            <a:pPr lvl="1"/>
            <a:r>
              <a:rPr lang="en-US" sz="2000" dirty="0"/>
              <a:t>DIY MORE PH-4502C </a:t>
            </a:r>
            <a:r>
              <a:rPr lang="en-US" sz="2000" dirty="0" err="1"/>
              <a:t>modul</a:t>
            </a:r>
            <a:r>
              <a:rPr lang="en-US" sz="2000" dirty="0"/>
              <a:t> pro </a:t>
            </a:r>
            <a:r>
              <a:rPr lang="en-US" sz="2000" dirty="0" err="1"/>
              <a:t>měření</a:t>
            </a:r>
            <a:r>
              <a:rPr lang="en-US" sz="2000" dirty="0"/>
              <a:t> pH</a:t>
            </a:r>
            <a:endParaRPr lang="cs-CZ" sz="2000" dirty="0"/>
          </a:p>
          <a:p>
            <a:pPr lvl="1"/>
            <a:r>
              <a:rPr lang="pl-PL" sz="2000" dirty="0"/>
              <a:t> v rozsahu 0 až 14 s přesností ±0,5</a:t>
            </a:r>
            <a:endParaRPr lang="cs-CZ" sz="2000" dirty="0"/>
          </a:p>
          <a:p>
            <a:r>
              <a:rPr lang="cs-CZ" sz="2400" dirty="0"/>
              <a:t>Snímání teploty</a:t>
            </a:r>
          </a:p>
          <a:p>
            <a:pPr lvl="1"/>
            <a:r>
              <a:rPr lang="cs-CZ" sz="2000" dirty="0"/>
              <a:t>Dallas DS18B20 </a:t>
            </a:r>
            <a:r>
              <a:rPr lang="cs-CZ" sz="2000" dirty="0" err="1"/>
              <a:t>orig</a:t>
            </a:r>
            <a:r>
              <a:rPr lang="cs-CZ" sz="2000" dirty="0"/>
              <a:t>. digitální vodotěsné čidlo teploty</a:t>
            </a:r>
          </a:p>
          <a:p>
            <a:pPr lvl="1"/>
            <a:r>
              <a:rPr lang="cs-CZ" sz="2000" dirty="0"/>
              <a:t>V rozsahu -55 až +125 °C s přesností 0.2°C</a:t>
            </a:r>
          </a:p>
          <a:p>
            <a:pPr lvl="1"/>
            <a:endParaRPr lang="cs-CZ" dirty="0"/>
          </a:p>
          <a:p>
            <a:pPr lvl="1"/>
            <a:endParaRPr lang="cs-CZ" dirty="0"/>
          </a:p>
        </p:txBody>
      </p:sp>
      <p:cxnSp>
        <p:nvCxnSpPr>
          <p:cNvPr id="6" name="Přímá spojnice se šipkou 5">
            <a:extLst>
              <a:ext uri="{FF2B5EF4-FFF2-40B4-BE49-F238E27FC236}">
                <a16:creationId xmlns:a16="http://schemas.microsoft.com/office/drawing/2014/main" id="{DDAAD387-6E6B-4F8E-A2BF-715A373384A2}"/>
              </a:ext>
            </a:extLst>
          </p:cNvPr>
          <p:cNvCxnSpPr>
            <a:cxnSpLocks/>
          </p:cNvCxnSpPr>
          <p:nvPr/>
        </p:nvCxnSpPr>
        <p:spPr>
          <a:xfrm flipV="1">
            <a:off x="6381750" y="1528366"/>
            <a:ext cx="1030143" cy="833834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Přímá spojnice se šipkou 11">
            <a:extLst>
              <a:ext uri="{FF2B5EF4-FFF2-40B4-BE49-F238E27FC236}">
                <a16:creationId xmlns:a16="http://schemas.microsoft.com/office/drawing/2014/main" id="{543C0BA1-93CF-5D9F-8C71-442DFA96A46D}"/>
              </a:ext>
            </a:extLst>
          </p:cNvPr>
          <p:cNvCxnSpPr>
            <a:cxnSpLocks/>
          </p:cNvCxnSpPr>
          <p:nvPr/>
        </p:nvCxnSpPr>
        <p:spPr>
          <a:xfrm flipV="1">
            <a:off x="6348431" y="1916608"/>
            <a:ext cx="2402903" cy="1302446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E659C531-C42B-8927-F823-7357A0D6E3BF}"/>
              </a:ext>
            </a:extLst>
          </p:cNvPr>
          <p:cNvCxnSpPr>
            <a:cxnSpLocks/>
          </p:cNvCxnSpPr>
          <p:nvPr/>
        </p:nvCxnSpPr>
        <p:spPr>
          <a:xfrm flipV="1">
            <a:off x="6348431" y="1528366"/>
            <a:ext cx="5477337" cy="2491166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Přímá spojnice se šipkou 18">
            <a:extLst>
              <a:ext uri="{FF2B5EF4-FFF2-40B4-BE49-F238E27FC236}">
                <a16:creationId xmlns:a16="http://schemas.microsoft.com/office/drawing/2014/main" id="{23B1A72A-9A29-D40F-7534-EB54321B1A78}"/>
              </a:ext>
            </a:extLst>
          </p:cNvPr>
          <p:cNvCxnSpPr>
            <a:cxnSpLocks/>
          </p:cNvCxnSpPr>
          <p:nvPr/>
        </p:nvCxnSpPr>
        <p:spPr>
          <a:xfrm flipV="1">
            <a:off x="6248400" y="5257800"/>
            <a:ext cx="3076575" cy="165632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2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AAE8-592B-BEFC-B5A4-12DC3E7B9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62538D2-35E6-2E3E-249C-0DDF0DD9E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93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2C8E4D2E-6553-B053-31DB-66BB3D7CB7BC}"/>
              </a:ext>
            </a:extLst>
          </p:cNvPr>
          <p:cNvSpPr/>
          <p:nvPr/>
        </p:nvSpPr>
        <p:spPr>
          <a:xfrm rot="657063">
            <a:off x="-4394478" y="-1546746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CBFBA13A-522E-08AF-8ED8-65E0C0E5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Testovací pracoviště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3859105-CE3D-9E02-9ABB-9CD2A819B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>
            <a:normAutofit lnSpcReduction="10000"/>
          </a:bodyPr>
          <a:lstStyle/>
          <a:p>
            <a:r>
              <a:rPr lang="cs-CZ" sz="2400" dirty="0"/>
              <a:t>PC, klávesnice, myš, monitor</a:t>
            </a:r>
          </a:p>
          <a:p>
            <a:r>
              <a:rPr lang="cs-CZ" sz="2400" dirty="0"/>
              <a:t>Nádrže</a:t>
            </a:r>
          </a:p>
          <a:p>
            <a:pPr lvl="1"/>
            <a:r>
              <a:rPr lang="cs-CZ" sz="2000" dirty="0"/>
              <a:t>2x 20l  (SAMLA –IKEA), 6 m akvaristické hadičky, vzduchovací kameny</a:t>
            </a:r>
          </a:p>
          <a:p>
            <a:pPr lvl="1"/>
            <a:r>
              <a:rPr lang="cs-CZ" sz="2000" dirty="0"/>
              <a:t>Vzduchovací motorek TETRA APS50</a:t>
            </a:r>
          </a:p>
          <a:p>
            <a:r>
              <a:rPr lang="cs-CZ" sz="2400" dirty="0"/>
              <a:t>Systém pro CO</a:t>
            </a:r>
            <a:r>
              <a:rPr lang="cs-CZ" sz="1600" dirty="0"/>
              <a:t>2</a:t>
            </a:r>
          </a:p>
          <a:p>
            <a:pPr lvl="1"/>
            <a:r>
              <a:rPr lang="cs-CZ" sz="2000" dirty="0" err="1"/>
              <a:t>Sodastream</a:t>
            </a:r>
            <a:r>
              <a:rPr lang="cs-CZ" sz="2000" dirty="0"/>
              <a:t> 80l lahev CO</a:t>
            </a:r>
            <a:r>
              <a:rPr lang="cs-CZ" sz="1050" dirty="0"/>
              <a:t>2</a:t>
            </a:r>
          </a:p>
          <a:p>
            <a:pPr lvl="1"/>
            <a:r>
              <a:rPr lang="cs-CZ" sz="2000" dirty="0"/>
              <a:t>Regulační ventil INVITAL CO</a:t>
            </a:r>
            <a:r>
              <a:rPr lang="cs-CZ" sz="1100" dirty="0"/>
              <a:t>2</a:t>
            </a:r>
          </a:p>
          <a:p>
            <a:pPr lvl="1"/>
            <a:r>
              <a:rPr lang="cs-CZ" sz="2000" dirty="0"/>
              <a:t>Elektrický zámek pro C0</a:t>
            </a:r>
            <a:r>
              <a:rPr lang="cs-CZ" sz="1100" dirty="0"/>
              <a:t>2</a:t>
            </a:r>
          </a:p>
          <a:p>
            <a:r>
              <a:rPr lang="cs-CZ" sz="2400" dirty="0"/>
              <a:t>Vyvíječ ozónu</a:t>
            </a:r>
          </a:p>
          <a:p>
            <a:pPr lvl="1"/>
            <a:r>
              <a:rPr lang="cs-CZ" sz="2100" dirty="0"/>
              <a:t>USB Lampa Antivirus 59S UV-C </a:t>
            </a:r>
            <a:r>
              <a:rPr lang="cs-CZ" sz="2100" dirty="0" err="1"/>
              <a:t>sterilization</a:t>
            </a:r>
            <a:endParaRPr lang="cs-CZ" sz="2100" dirty="0"/>
          </a:p>
          <a:p>
            <a:pPr lvl="1"/>
            <a:r>
              <a:rPr lang="cs-CZ" sz="2000" dirty="0"/>
              <a:t>Vytištěný box s hadičkami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50363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DB426-E4BF-941C-3F4B-CAB7D5FA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 descr="Obsah obrázku text, elektronika, snímek obrazovky, software&#10;&#10;Popis byl vytvořen automaticky">
            <a:extLst>
              <a:ext uri="{FF2B5EF4-FFF2-40B4-BE49-F238E27FC236}">
                <a16:creationId xmlns:a16="http://schemas.microsoft.com/office/drawing/2014/main" id="{B92FE1C8-2CFB-605F-EC39-84E7215BB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99" y="-165100"/>
            <a:ext cx="12925271" cy="7270465"/>
          </a:xfrm>
          <a:prstGeom prst="rect">
            <a:avLst/>
          </a:prstGeom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568772A3-5F34-EB57-E898-563C7E0AFA9F}"/>
              </a:ext>
            </a:extLst>
          </p:cNvPr>
          <p:cNvSpPr/>
          <p:nvPr/>
        </p:nvSpPr>
        <p:spPr>
          <a:xfrm rot="714861">
            <a:off x="-3862616" y="-1946797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F001EB1-3EEF-86B9-8C9C-2C91A8FC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 sbíráme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BD48FB5-E566-4BE0-459B-4B3F7FFD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2x </a:t>
            </a:r>
            <a:r>
              <a:rPr lang="cs-CZ" sz="2400" dirty="0" err="1"/>
              <a:t>Arduino</a:t>
            </a:r>
            <a:r>
              <a:rPr lang="cs-CZ" sz="2400" dirty="0"/>
              <a:t> UNO R3</a:t>
            </a:r>
          </a:p>
          <a:p>
            <a:pPr lvl="1"/>
            <a:r>
              <a:rPr lang="cs-CZ" sz="2000" dirty="0"/>
              <a:t>Využíváme: 1 analogový vstup, 3 digitální vstupy</a:t>
            </a:r>
          </a:p>
          <a:p>
            <a:pPr lvl="1"/>
            <a:r>
              <a:rPr lang="cs-CZ" sz="2000" dirty="0"/>
              <a:t>Napájení senzorů – piny 5V, GND</a:t>
            </a:r>
          </a:p>
          <a:p>
            <a:pPr lvl="1"/>
            <a:r>
              <a:rPr lang="cs-CZ" sz="2000" dirty="0"/>
              <a:t>Komunikace po Sériové lince s PC</a:t>
            </a:r>
          </a:p>
          <a:p>
            <a:r>
              <a:rPr lang="cs-CZ" sz="2000" dirty="0" err="1"/>
              <a:t>Breadboard</a:t>
            </a:r>
            <a:r>
              <a:rPr lang="cs-CZ" sz="2000" dirty="0"/>
              <a:t> – zapojení senzorů</a:t>
            </a:r>
          </a:p>
          <a:p>
            <a:r>
              <a:rPr lang="cs-CZ" sz="2000" dirty="0"/>
              <a:t>USB HUB 2.0, 4 porty – propojení s PC</a:t>
            </a:r>
          </a:p>
          <a:p>
            <a:pPr lvl="1"/>
            <a:endParaRPr lang="cs-CZ" sz="2000" dirty="0"/>
          </a:p>
          <a:p>
            <a:r>
              <a:rPr lang="cs-CZ" sz="2400" dirty="0"/>
              <a:t>Použitý SW</a:t>
            </a:r>
          </a:p>
          <a:p>
            <a:pPr lvl="1"/>
            <a:r>
              <a:rPr lang="cs-CZ" sz="2000" dirty="0" err="1"/>
              <a:t>Arduino</a:t>
            </a:r>
            <a:r>
              <a:rPr lang="cs-CZ" sz="2000" dirty="0"/>
              <a:t> IDE verze 1.8.16 – program pro </a:t>
            </a:r>
            <a:r>
              <a:rPr lang="cs-CZ" sz="2000" dirty="0" err="1"/>
              <a:t>Arduino</a:t>
            </a:r>
            <a:endParaRPr lang="cs-CZ" sz="2000" dirty="0"/>
          </a:p>
          <a:p>
            <a:pPr lvl="1"/>
            <a:r>
              <a:rPr lang="cs-CZ" sz="2000" dirty="0" err="1"/>
              <a:t>CoolTerm</a:t>
            </a:r>
            <a:r>
              <a:rPr lang="cs-CZ" sz="2000" dirty="0"/>
              <a:t> verze 2.1.11288 – Zápis ze Sériové linky do textového souboru</a:t>
            </a:r>
          </a:p>
          <a:p>
            <a:pPr lvl="1"/>
            <a:r>
              <a:rPr lang="cs-CZ" sz="2000" dirty="0"/>
              <a:t>MS Excel</a:t>
            </a:r>
          </a:p>
          <a:p>
            <a:pPr lvl="1"/>
            <a:endParaRPr lang="cs-CZ" dirty="0"/>
          </a:p>
          <a:p>
            <a:endParaRPr lang="cs-CZ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219554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09B8A-36C8-1274-36A7-C8CDA0DA3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05779A7A-AE1F-0334-8E70-C621455CD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délník 3">
            <a:extLst>
              <a:ext uri="{FF2B5EF4-FFF2-40B4-BE49-F238E27FC236}">
                <a16:creationId xmlns:a16="http://schemas.microsoft.com/office/drawing/2014/main" id="{8307514D-D233-A209-C248-7B57F23D2EB9}"/>
              </a:ext>
            </a:extLst>
          </p:cNvPr>
          <p:cNvSpPr/>
          <p:nvPr/>
        </p:nvSpPr>
        <p:spPr>
          <a:xfrm rot="385110">
            <a:off x="-3862616" y="-1946797"/>
            <a:ext cx="11436907" cy="1091726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D7C05B8-1FB2-19EE-AF61-603341705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Náš prototyp generátoru HHO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5D2373-3D36-409E-26D0-6877CC26B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>
            <a:normAutofit/>
          </a:bodyPr>
          <a:lstStyle/>
          <a:p>
            <a:r>
              <a:rPr lang="cs-CZ" sz="2400" dirty="0"/>
              <a:t>Vlastní návrh v </a:t>
            </a:r>
            <a:r>
              <a:rPr lang="cs-CZ" sz="2400" dirty="0" err="1"/>
              <a:t>OnShape</a:t>
            </a:r>
            <a:r>
              <a:rPr lang="cs-CZ" sz="2400" dirty="0"/>
              <a:t> a konstrukce a ověření funkčnosti</a:t>
            </a:r>
            <a:endParaRPr lang="cs-CZ" sz="2000" dirty="0"/>
          </a:p>
          <a:p>
            <a:endParaRPr lang="cs-CZ" sz="2400" dirty="0"/>
          </a:p>
          <a:p>
            <a:pPr lvl="1"/>
            <a:endParaRPr lang="cs-CZ" sz="2000" dirty="0"/>
          </a:p>
          <a:p>
            <a:endParaRPr lang="cs-CZ" sz="2400" dirty="0"/>
          </a:p>
          <a:p>
            <a:endParaRPr lang="cs-CZ" sz="2400" dirty="0"/>
          </a:p>
          <a:p>
            <a:endParaRPr lang="cs-CZ" sz="2400" dirty="0"/>
          </a:p>
          <a:p>
            <a:endParaRPr lang="cs-CZ" sz="2400" dirty="0"/>
          </a:p>
          <a:p>
            <a:endParaRPr lang="cs-CZ" sz="2400" dirty="0"/>
          </a:p>
          <a:p>
            <a:pPr lvl="1"/>
            <a:endParaRPr lang="cs-CZ" dirty="0"/>
          </a:p>
          <a:p>
            <a:endParaRPr lang="cs-CZ" dirty="0"/>
          </a:p>
          <a:p>
            <a:pPr lvl="1"/>
            <a:endParaRPr lang="cs-CZ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A4C61B1-B138-BC7C-7327-5640FCEF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2629340"/>
            <a:ext cx="3024090" cy="40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E35D30B-A971-0AC3-A908-355C918DA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768" y="2629340"/>
            <a:ext cx="2486138" cy="409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911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684</Words>
  <Application>Microsoft Office PowerPoint</Application>
  <PresentationFormat>Širokoúhlá obrazovka</PresentationFormat>
  <Paragraphs>117</Paragraphs>
  <Slides>11</Slides>
  <Notes>2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Google Sans</vt:lpstr>
      <vt:lpstr>Open Sans</vt:lpstr>
      <vt:lpstr>Motiv Office</vt:lpstr>
      <vt:lpstr>Projekt Bubbles4Life</vt:lpstr>
      <vt:lpstr>Náš projekt</vt:lpstr>
      <vt:lpstr>Naše příprava na projekt</vt:lpstr>
      <vt:lpstr>Jaké prostředí potřebují vodní rostliny a živočichové?</vt:lpstr>
      <vt:lpstr>Můžeme použít vodík?</vt:lpstr>
      <vt:lpstr>Co snímáme</vt:lpstr>
      <vt:lpstr>Testovací pracoviště</vt:lpstr>
      <vt:lpstr>Jak sbíráme data</vt:lpstr>
      <vt:lpstr>Náš prototyp generátoru HHO</vt:lpstr>
      <vt:lpstr>Naše výsledky a plány</vt:lpstr>
      <vt:lpstr>Děkujeme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Schneider Miroslav</dc:creator>
  <cp:lastModifiedBy>Schneider Miroslav</cp:lastModifiedBy>
  <cp:revision>2</cp:revision>
  <dcterms:created xsi:type="dcterms:W3CDTF">2025-02-14T15:48:24Z</dcterms:created>
  <dcterms:modified xsi:type="dcterms:W3CDTF">2025-02-14T19:43:54Z</dcterms:modified>
</cp:coreProperties>
</file>